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82" r:id="rId4"/>
    <p:sldId id="283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995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Jordan" initials="LJ" lastIdx="1" clrIdx="0">
    <p:extLst>
      <p:ext uri="{19B8F6BF-5375-455C-9EA6-DF929625EA0E}">
        <p15:presenceInfo xmlns:p15="http://schemas.microsoft.com/office/powerpoint/2012/main" userId="1f5fcf6f11eca5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29" autoAdjust="0"/>
  </p:normalViewPr>
  <p:slideViewPr>
    <p:cSldViewPr snapToGrid="0" snapToObjects="1">
      <p:cViewPr varScale="1">
        <p:scale>
          <a:sx n="49" d="100"/>
          <a:sy n="49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120" y="67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9978"/>
          </a:xfrm>
          <a:prstGeom prst="rect">
            <a:avLst/>
          </a:prstGeom>
        </p:spPr>
        <p:txBody>
          <a:bodyPr vert="horz" lIns="91736" tIns="45868" rIns="91736" bIns="458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Disability Forum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9978"/>
          </a:xfrm>
          <a:prstGeom prst="rect">
            <a:avLst/>
          </a:prstGeom>
        </p:spPr>
        <p:txBody>
          <a:bodyPr vert="horz" wrap="square" lIns="91736" tIns="45868" rIns="91736" bIns="458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March 2017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736" tIns="45868" rIns="91736" bIns="458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wrap="square" lIns="91736" tIns="45868" rIns="91736" bIns="458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3C941E-F01E-4E21-8A21-B0A4AF718F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2" y="8737988"/>
            <a:ext cx="8397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026945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9978"/>
          </a:xfrm>
          <a:prstGeom prst="rect">
            <a:avLst/>
          </a:prstGeom>
        </p:spPr>
        <p:txBody>
          <a:bodyPr vert="horz" lIns="91736" tIns="45868" rIns="91736" bIns="458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9978"/>
          </a:xfrm>
          <a:prstGeom prst="rect">
            <a:avLst/>
          </a:prstGeom>
        </p:spPr>
        <p:txBody>
          <a:bodyPr vert="horz" wrap="square" lIns="91736" tIns="45868" rIns="91736" bIns="458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E69EBC-3C78-44F9-BEEE-9E1DED71144F}" type="datetimeFigureOut">
              <a:rPr lang="en-US"/>
              <a:pPr>
                <a:defRPr/>
              </a:pPr>
              <a:t>3/29/2017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6" tIns="45868" rIns="91736" bIns="4586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4"/>
            <a:ext cx="5486400" cy="4139804"/>
          </a:xfrm>
          <a:prstGeom prst="rect">
            <a:avLst/>
          </a:prstGeom>
        </p:spPr>
        <p:txBody>
          <a:bodyPr vert="horz" lIns="91736" tIns="45868" rIns="91736" bIns="458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736" tIns="45868" rIns="91736" bIns="458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wrap="square" lIns="91736" tIns="45868" rIns="91736" bIns="458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62C248-A5C6-4ECA-8C2C-F7F574AD86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8826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76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337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3200" y="463550"/>
            <a:ext cx="3911600" cy="2933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396649"/>
            <a:ext cx="5486400" cy="5112949"/>
          </a:xfrm>
        </p:spPr>
        <p:txBody>
          <a:bodyPr/>
          <a:lstStyle/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24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83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3987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8352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693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6779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2C248-A5C6-4ECA-8C2C-F7F574AD864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209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28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0F217-336B-4326-AE31-364DADDF93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720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1B48E-D528-49C0-A9A7-29537E9097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063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3B955B-FA25-441C-A601-F437D7DCA6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94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1926BE7-53C9-4E47-9E26-73C756AEC5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560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64F06B5-2F6F-4267-9445-ABAB498F00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30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B179F1-FDD9-44C7-9630-E26F6FFCCE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119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C043A8-F406-4039-AD0F-10365B28E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414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A918AFA-EAF4-48D2-8CCA-EC709CAB5A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955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3AAF6-C92D-4888-A909-C8CA661FC8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9356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7295AA-AA16-4F9B-953F-0BDD12CCBA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445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153"/>
            <a:ext cx="8229600" cy="851116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997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9E3255-1D78-42CF-8322-09CDB237A7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013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321D24B-8AD5-4C36-863A-A270F9792B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16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2347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003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35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5599"/>
            <a:ext cx="4038600" cy="4290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5599"/>
            <a:ext cx="4038600" cy="4290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5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455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8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784350" y="217417"/>
            <a:ext cx="7359650" cy="62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National Employment Network Association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FBE95-C91F-4358-A564-2C18CC917C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15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423"/>
            <a:ext cx="3008313" cy="128862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73423"/>
            <a:ext cx="5111750" cy="51527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BC13D-896E-4B4E-A1C6-EACF6E3DD5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887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1235"/>
            <a:ext cx="5486400" cy="37263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93D4-6303-4F05-875F-9814F831AC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522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63725"/>
            <a:ext cx="822960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4" descr="National Employment Network Associate (NENA)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84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2"/>
          <p:cNvSpPr txBox="1">
            <a:spLocks noChangeArrowheads="1"/>
          </p:cNvSpPr>
          <p:nvPr userDrawn="1"/>
        </p:nvSpPr>
        <p:spPr bwMode="auto">
          <a:xfrm>
            <a:off x="457200" y="6367463"/>
            <a:ext cx="2111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March 2017</a:t>
            </a:r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1784350" y="217488"/>
            <a:ext cx="7359650" cy="6207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1800" kern="1200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Employment Network Association</a:t>
            </a:r>
            <a:endParaRPr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en-US" kern="1200" dirty="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84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2"/>
          <p:cNvSpPr txBox="1">
            <a:spLocks noChangeArrowheads="1"/>
          </p:cNvSpPr>
          <p:nvPr userDrawn="1"/>
        </p:nvSpPr>
        <p:spPr bwMode="auto">
          <a:xfrm>
            <a:off x="457200" y="6367463"/>
            <a:ext cx="2111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7F7F7F"/>
                </a:solidFill>
              </a:rPr>
              <a:t>September 2016</a:t>
            </a:r>
          </a:p>
        </p:txBody>
      </p:sp>
      <p:sp>
        <p:nvSpPr>
          <p:cNvPr id="1032" name="TextBox 13"/>
          <p:cNvSpPr txBox="1">
            <a:spLocks noChangeArrowheads="1"/>
          </p:cNvSpPr>
          <p:nvPr userDrawn="1"/>
        </p:nvSpPr>
        <p:spPr bwMode="auto">
          <a:xfrm>
            <a:off x="2855913" y="6259513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1200" dirty="0" smtClean="0">
                <a:solidFill>
                  <a:srgbClr val="7F7F7F"/>
                </a:solidFill>
              </a:rPr>
              <a:t>NENA</a:t>
            </a:r>
            <a:r>
              <a:rPr lang="en-US" altLang="en-US" sz="1200" dirty="0" smtClean="0">
                <a:solidFill>
                  <a:srgbClr val="7F7F7F"/>
                </a:solidFill>
              </a:rPr>
              <a:t>’</a:t>
            </a:r>
            <a:r>
              <a:rPr lang="en-US" sz="1200" dirty="0" smtClean="0">
                <a:solidFill>
                  <a:srgbClr val="7F7F7F"/>
                </a:solidFill>
              </a:rPr>
              <a:t>s 6</a:t>
            </a:r>
            <a:r>
              <a:rPr lang="en-US" sz="1200" baseline="30000" dirty="0" smtClean="0">
                <a:solidFill>
                  <a:srgbClr val="7F7F7F"/>
                </a:solidFill>
              </a:rPr>
              <a:t>th</a:t>
            </a:r>
            <a:r>
              <a:rPr lang="en-US" sz="1200" dirty="0" smtClean="0">
                <a:solidFill>
                  <a:srgbClr val="7F7F7F"/>
                </a:solidFill>
              </a:rPr>
              <a:t> Annual National Training Conference</a:t>
            </a:r>
            <a:br>
              <a:rPr lang="en-US" sz="1200" dirty="0" smtClean="0">
                <a:solidFill>
                  <a:srgbClr val="7F7F7F"/>
                </a:solidFill>
              </a:rPr>
            </a:br>
            <a:r>
              <a:rPr lang="en-US" sz="1200" dirty="0" smtClean="0">
                <a:solidFill>
                  <a:srgbClr val="7F7F7F"/>
                </a:solidFill>
              </a:rPr>
              <a:t>New Orleans, LA</a:t>
            </a:r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1784350" y="217488"/>
            <a:ext cx="7359650" cy="6207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1800" kern="1200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Employment Network Association</a:t>
            </a:r>
            <a:endParaRPr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iRespond Graph</a:t>
            </a:r>
          </a:p>
        </p:txBody>
      </p:sp>
      <p:grpSp>
        <p:nvGrpSpPr>
          <p:cNvPr id="1033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  <a:solidFill>
            <a:srgbClr val="0070C0"/>
          </a:solidFill>
        </p:grpSpPr>
        <p:sp>
          <p:nvSpPr>
            <p:cNvPr id="4" name="CorrectBar0"/>
            <p:cNvSpPr/>
            <p:nvPr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" name="CorrectBar1"/>
            <p:cNvSpPr/>
            <p:nvPr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grpSp>
        <p:nvGrpSpPr>
          <p:cNvPr id="308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34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  <a:solidFill>
            <a:srgbClr val="0070C0"/>
          </a:solidFill>
        </p:grpSpPr>
        <p:sp>
          <p:nvSpPr>
            <p:cNvPr id="13" name="IncorrectBar2"/>
            <p:cNvSpPr/>
            <p:nvPr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8" name="IncorrectBar3"/>
            <p:cNvSpPr/>
            <p:nvPr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1" name="IncorrectBar4"/>
            <p:cNvSpPr/>
            <p:nvPr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grpSp>
        <p:nvGrpSpPr>
          <p:cNvPr id="308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en-US" kern="1200" dirty="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hyperlink" Target="http://www.nenaticket.org/" TargetMode="External"/><Relationship Id="rId4" Type="http://schemas.openxmlformats.org/officeDocument/2006/relationships/hyperlink" Target="mailto:jsanderson@gsil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 bwMode="auto">
          <a:xfrm>
            <a:off x="163585" y="1989329"/>
            <a:ext cx="8749717" cy="110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/>
              <a:t>Exploring Potential Changes to the </a:t>
            </a:r>
            <a:br>
              <a:rPr lang="en-US" sz="3600" dirty="0" smtClean="0"/>
            </a:br>
            <a:r>
              <a:rPr lang="en-US" sz="3600" dirty="0" smtClean="0"/>
              <a:t>Ticket to Work Program Regulations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National Employment Network Associaton (NENA)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858" y="1001382"/>
            <a:ext cx="1786283" cy="8413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740" y="3433551"/>
            <a:ext cx="8225406" cy="2040323"/>
          </a:xfrm>
        </p:spPr>
        <p:txBody>
          <a:bodyPr rtlCol="0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Comments From </a:t>
            </a:r>
            <a:r>
              <a:rPr lang="en-US" sz="2800" b="1" dirty="0" smtClean="0">
                <a:solidFill>
                  <a:schemeClr val="tx1"/>
                </a:solidFill>
              </a:rPr>
              <a:t>the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National </a:t>
            </a:r>
            <a:r>
              <a:rPr lang="en-US" sz="2800" b="1" dirty="0">
                <a:solidFill>
                  <a:schemeClr val="tx1"/>
                </a:solidFill>
              </a:rPr>
              <a:t>Employment Network </a:t>
            </a:r>
            <a:r>
              <a:rPr lang="en-US" sz="2800" b="1" dirty="0" smtClean="0">
                <a:solidFill>
                  <a:schemeClr val="tx1"/>
                </a:solidFill>
              </a:rPr>
              <a:t>Association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(NENA)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March 2017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National Employment Network Association (NENA) is a professional organization with a mission to provide </a:t>
            </a:r>
            <a:r>
              <a:rPr lang="en-US" b="1" dirty="0" smtClean="0"/>
              <a:t>training, advocacy, technical assistance and networking opportunities to Employment Networks and their partners</a:t>
            </a:r>
            <a:r>
              <a:rPr lang="en-US" dirty="0" smtClean="0"/>
              <a:t> under the Social Security Administration’s Ticket to Work program with a focus on increasing program participation and employment outcomes.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Mission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1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restriction on Phase 1 payments to ENs when there has been a successful VR closure </a:t>
            </a:r>
          </a:p>
          <a:p>
            <a:r>
              <a:rPr lang="en-US" dirty="0" smtClean="0"/>
              <a:t>Eliminate or significantly reduce Phase 1 payments restrictions due to look back earnings</a:t>
            </a:r>
          </a:p>
          <a:p>
            <a:r>
              <a:rPr lang="en-US" dirty="0" smtClean="0"/>
              <a:t>Change process for ENs to receive payments for beneficiaries on SSI</a:t>
            </a:r>
          </a:p>
          <a:p>
            <a:r>
              <a:rPr lang="en-US" dirty="0" smtClean="0"/>
              <a:t>Change process for ENs to receive payments for beneficiaries who have a PASS Plan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EN Payments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3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678"/>
            <a:ext cx="8229600" cy="4262438"/>
          </a:xfrm>
        </p:spPr>
        <p:txBody>
          <a:bodyPr/>
          <a:lstStyle/>
          <a:p>
            <a:r>
              <a:rPr lang="en-US" b="1" dirty="0" smtClean="0"/>
              <a:t>Marketing:</a:t>
            </a:r>
            <a:r>
              <a:rPr lang="en-US" dirty="0" smtClean="0"/>
              <a:t> Provide access to beneficiary contact information to all ENs </a:t>
            </a:r>
          </a:p>
          <a:p>
            <a:r>
              <a:rPr lang="en-US" b="1" dirty="0" smtClean="0"/>
              <a:t>Working Parents: </a:t>
            </a:r>
            <a:r>
              <a:rPr lang="en-US" dirty="0" smtClean="0"/>
              <a:t>Address issue of parents &amp; children losing disability check when parents returns to work</a:t>
            </a:r>
          </a:p>
          <a:p>
            <a:r>
              <a:rPr lang="en-US" b="1" dirty="0" smtClean="0"/>
              <a:t>Portal &amp; VR Closure: </a:t>
            </a:r>
            <a:r>
              <a:rPr lang="en-US" dirty="0" smtClean="0"/>
              <a:t>Streamline Ticket assignability process for beneficiaries when VR case has been closed</a:t>
            </a:r>
          </a:p>
          <a:p>
            <a:r>
              <a:rPr lang="en-US" b="1" dirty="0" smtClean="0"/>
              <a:t>Field Staff Training: </a:t>
            </a:r>
            <a:r>
              <a:rPr lang="en-US" dirty="0" smtClean="0"/>
              <a:t>Continue training on specifics of  Ticket to Work program</a:t>
            </a:r>
          </a:p>
          <a:p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457200" y="871153"/>
            <a:ext cx="8229600" cy="729525"/>
          </a:xfrm>
        </p:spPr>
        <p:txBody>
          <a:bodyPr/>
          <a:lstStyle/>
          <a:p>
            <a:r>
              <a:rPr lang="en-US" sz="3200" b="1" dirty="0" smtClean="0"/>
              <a:t>Addressing </a:t>
            </a:r>
            <a:r>
              <a:rPr lang="en-US" sz="3200" b="1" dirty="0"/>
              <a:t>Barriers</a:t>
            </a: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3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53019"/>
            <a:ext cx="8229600" cy="42624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NENA believes that a strong relationship with Vocational Rehabilitation is important to improving services &amp; increasing successful employment outcomes.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support: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Increase in Partnership Plus agreements across the country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Development of effective payment models when services are shared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Support VR’s request to be able to re-select Ticket designations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71153"/>
            <a:ext cx="8229600" cy="581866"/>
          </a:xfrm>
        </p:spPr>
        <p:txBody>
          <a:bodyPr/>
          <a:lstStyle/>
          <a:p>
            <a:r>
              <a:rPr lang="en-US" sz="3200" b="1" dirty="0"/>
              <a:t>Collaboration Between Agencies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47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NENA recommends that the provision of Ongoing Support Services be as flexible as possible:  </a:t>
            </a:r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Beneficiary support needs vary &amp; is very individualized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Important factor for many is knowing service provider is available whenever needed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Blanket Purchase Agreement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97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NENA recommends the following strategies to increase beneficiary engagement: </a:t>
            </a:r>
          </a:p>
          <a:p>
            <a:r>
              <a:rPr lang="en-US" dirty="0" smtClean="0"/>
              <a:t>Streamlining &amp; simplifying “Good News” letter that is sent to beneficiaries to market Ticket program</a:t>
            </a:r>
          </a:p>
          <a:p>
            <a:r>
              <a:rPr lang="en-US" dirty="0" smtClean="0"/>
              <a:t>Expand Marketing Proof of Concept (POC) as soon as possible to all ENs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Increasing Beneficiary Participation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92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NENA believes many ENs will be eager to work with Transition Services &amp; is available to work on how to: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Identify specific methods/strategies to connect ENs with Transition Programs &amp;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Determine suggested services (beyond existing) ENs could provide to increase successful placement outcome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a process to pay ENs for additional services provided to target group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Supporting Transition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9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7194"/>
            <a:ext cx="8229600" cy="42624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Judy Sanderson, Director</a:t>
            </a:r>
          </a:p>
          <a:p>
            <a:pPr marL="0" indent="0" algn="ctr">
              <a:buNone/>
            </a:pPr>
            <a:r>
              <a:rPr lang="en-US" sz="2400" dirty="0" smtClean="0"/>
              <a:t>Granite State Independent Living</a:t>
            </a:r>
          </a:p>
          <a:p>
            <a:pPr marL="0" indent="0" algn="ctr">
              <a:buNone/>
            </a:pPr>
            <a:r>
              <a:rPr lang="en-US" sz="2400" dirty="0" smtClean="0"/>
              <a:t>163 Manchester Street</a:t>
            </a:r>
          </a:p>
          <a:p>
            <a:pPr marL="0" indent="0" algn="ctr">
              <a:buNone/>
            </a:pPr>
            <a:r>
              <a:rPr lang="en-US" sz="2400" dirty="0" smtClean="0"/>
              <a:t>Concord, NH</a:t>
            </a:r>
          </a:p>
          <a:p>
            <a:pPr marL="0" indent="0" algn="ctr">
              <a:buNone/>
            </a:pPr>
            <a:r>
              <a:rPr lang="en-US" sz="2400" dirty="0" smtClean="0"/>
              <a:t>603 410-6596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4"/>
              </a:rPr>
              <a:t>jsanderson@gsil.org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NENA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5"/>
              </a:rPr>
              <a:t>admin@nenaticket.org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5"/>
              </a:rPr>
              <a:t>www.nenaticket.org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Information</a:t>
            </a:r>
            <a:br>
              <a:rPr lang="en-US" b="1" dirty="0"/>
            </a:b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4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hangingPunct="1"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386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Calibri</vt:lpstr>
      <vt:lpstr>Office Theme</vt:lpstr>
      <vt:lpstr>iRespondGraphMaster</vt:lpstr>
      <vt:lpstr>Exploring Potential Changes to the  Ticket to Work Program Regulations </vt:lpstr>
      <vt:lpstr>Mission</vt:lpstr>
      <vt:lpstr>EN Payments</vt:lpstr>
      <vt:lpstr>Addressing Barriers </vt:lpstr>
      <vt:lpstr>Collaboration Between Agencies</vt:lpstr>
      <vt:lpstr>Blanket Purchase Agreement </vt:lpstr>
      <vt:lpstr>Increasing Beneficiary Participation </vt:lpstr>
      <vt:lpstr>Supporting Transition Services </vt:lpstr>
      <vt:lpstr>Contact Information </vt:lpstr>
    </vt:vector>
  </TitlesOfParts>
  <Company>Human Solutions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Potential Changes to the Ticket to Work Program Regulations</dc:title>
  <dc:creator>Lisa Jordan</dc:creator>
  <cp:lastModifiedBy>Edrington, James</cp:lastModifiedBy>
  <cp:revision>174</cp:revision>
  <cp:lastPrinted>2016-08-22T17:37:59Z</cp:lastPrinted>
  <dcterms:created xsi:type="dcterms:W3CDTF">2013-08-05T16:42:55Z</dcterms:created>
  <dcterms:modified xsi:type="dcterms:W3CDTF">2017-03-29T17:49:12Z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rticulateGUID">
    <vt:lpwstr>A19EA96A-1561-49E6-9358-79FC0130C524</vt:lpwstr>
  </property>
  <property fmtid="{D5CDD505-2E9C-101B-9397-08002B2CF9AE}" pid="4" name="ArticulatePath">
    <vt:lpwstr>2014 NENA Conference - PPT Layout</vt:lpwstr>
  </property>
  <property fmtid="{D5CDD505-2E9C-101B-9397-08002B2CF9AE}" pid="5" name="KeepGraph">
    <vt:bool>false</vt:bool>
  </property>
  <property fmtid="{D5CDD505-2E9C-101B-9397-08002B2CF9AE}" pid="6" name="AutoReflect">
    <vt:bool>false</vt:bool>
  </property>
  <property fmtid="{D5CDD505-2E9C-101B-9397-08002B2CF9AE}" pid="7" name="_AdHocReviewCycleID">
    <vt:i4>82588627</vt:i4>
  </property>
  <property fmtid="{D5CDD505-2E9C-101B-9397-08002B2CF9AE}" pid="8" name="_NewReviewCycle">
    <vt:lpwstr/>
  </property>
  <property fmtid="{D5CDD505-2E9C-101B-9397-08002B2CF9AE}" pid="9" name="_EmailSubject">
    <vt:lpwstr>NDF Documents </vt:lpwstr>
  </property>
  <property fmtid="{D5CDD505-2E9C-101B-9397-08002B2CF9AE}" pid="10" name="_AuthorEmail">
    <vt:lpwstr>James.Edrington@ssa.gov</vt:lpwstr>
  </property>
  <property fmtid="{D5CDD505-2E9C-101B-9397-08002B2CF9AE}" pid="11" name="_AuthorEmailDisplayName">
    <vt:lpwstr>Edrington, James</vt:lpwstr>
  </property>
  <property fmtid="{D5CDD505-2E9C-101B-9397-08002B2CF9AE}" pid="12" name="_PreviousAdHocReviewCycleID">
    <vt:i4>-1591004917</vt:i4>
  </property>
</Properties>
</file>